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sldIdLst>
    <p:sldId id="256" r:id="rId3"/>
    <p:sldId id="278" r:id="rId4"/>
    <p:sldId id="259" r:id="rId5"/>
    <p:sldId id="258" r:id="rId6"/>
    <p:sldId id="263" r:id="rId7"/>
    <p:sldId id="283" r:id="rId8"/>
    <p:sldId id="261" r:id="rId9"/>
    <p:sldId id="262" r:id="rId10"/>
    <p:sldId id="290" r:id="rId11"/>
    <p:sldId id="260" r:id="rId12"/>
    <p:sldId id="280" r:id="rId13"/>
    <p:sldId id="279" r:id="rId14"/>
    <p:sldId id="257" r:id="rId15"/>
    <p:sldId id="273" r:id="rId16"/>
    <p:sldId id="274" r:id="rId17"/>
    <p:sldId id="275" r:id="rId18"/>
    <p:sldId id="266" r:id="rId19"/>
    <p:sldId id="281" r:id="rId20"/>
    <p:sldId id="282" r:id="rId21"/>
    <p:sldId id="264" r:id="rId22"/>
    <p:sldId id="265" r:id="rId23"/>
    <p:sldId id="277" r:id="rId24"/>
    <p:sldId id="276" r:id="rId25"/>
    <p:sldId id="269" r:id="rId26"/>
    <p:sldId id="268" r:id="rId27"/>
    <p:sldId id="285" r:id="rId28"/>
    <p:sldId id="289" r:id="rId29"/>
    <p:sldId id="286" r:id="rId30"/>
    <p:sldId id="28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0" d="100"/>
          <a:sy n="120" d="100"/>
        </p:scale>
        <p:origin x="7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EC8B-3F56-4711-A9BD-5A1CCE59E1F8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40AE0-64B1-4029-8177-9E6999D1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6E1A9-108A-4663-94A9-2002EEE031E9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A9F1-6696-4F5A-8460-877311812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1D469-0D87-4FD3-BD47-5537C38591BF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36EF-5BF5-497A-9B4B-671050DD3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B715-A204-4F12-A9FD-BF19A667C37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89F21-EC47-4E10-B65C-50329AFDF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8F35-0E81-4B37-B442-6E7B7F23AAB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4156-98F4-4FD1-992A-1405B128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17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B6CC-E4F3-42EC-99D5-E6507D3C1E83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62C6-9C12-466C-A26D-F472525E4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9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E6FC-682C-403F-A9DA-F4138BAAB279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6AD0-3B46-41F3-BA7F-3604CC424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6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87765-5D11-413C-9983-E6E154CDE1B4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0C09-0BE7-4B2E-9020-DC6EDB1F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24A4-45F3-44ED-8F13-26922B7AD7EE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9AE9-205C-4155-B685-03EA5C9F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389A0-6C0E-4FA8-BC91-CB65DE8A9BE3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07BE-A88A-4A25-9515-644C344B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34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32B0-E43E-4AEE-8498-E1B509E5761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436F-B825-4ADE-8B03-0523EF7BD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3A520B-EE22-4AAC-B7C1-125B20BBC2A0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A3EC3-C0DD-4EA8-99E6-A54F8AF9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02FC-56B9-4C6F-89C3-098B21605A90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C56B-3A6B-4638-83DE-9E24189DB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6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8CD58-CB28-4DA6-8D84-0935B50CEE88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8B6A-FF91-4C2D-9FF0-B319DB484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3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8BFC3-BFC2-4529-BBA0-E3074F5E36D1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8F68-30F2-4A92-9B9E-1E4229F30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ADDB-F40E-4EE1-A3EB-115BCC3EC08A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9DEDB-8D8F-4316-8046-D4718B9F5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1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96E1-7BE1-4CC9-B4D5-305C518CB2EB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8549F-A2BC-4C05-ADD0-45CEBDD50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60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E0FD-2D4B-4C9C-8A92-C340243211EC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5DFC-000A-4251-A1B6-2677F2699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857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4865-7B41-4539-9391-B7E5E891DEEA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E318E-887C-4979-A14D-F25A98069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92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2CD6FA-E2FC-4B09-A801-A772C1C2C4BF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D955DB-E228-4D3B-AC22-331AA4B22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7D4AD6-7832-4028-96EF-61D05B282E1F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F2D5B8-C626-4A23-807D-70CCE26FF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A8FC0A-3A0D-4010-A9E4-672B498A76EC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D1E0B-3C58-4EBE-A88B-652EE87A2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BC63-2277-4B2D-B1CD-F6D1A885F706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384C-A4B8-4409-BE07-05E4913A7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8357C9-7668-4F6E-91FF-44C7D5572BC7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51EED-814F-4616-8BC4-B256522E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F9F558-C1B7-48B4-A4C5-2D62E1EB1D8D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987666-52A4-426D-A61A-95C0ABC6E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8C61-DEAC-488A-BAFE-4EC919EDA4F2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0A00-7849-44FD-92E0-05D0E457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E01AFF-1DB4-4443-9672-CEB8C2ACEEA5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CDA2C8-53E7-41C8-9E41-F22AE92F9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99" r:id="rId7"/>
    <p:sldLayoutId id="2147483700" r:id="rId8"/>
    <p:sldLayoutId id="2147483693" r:id="rId9"/>
    <p:sldLayoutId id="2147483694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9E6D2D-B6DD-4716-ADE8-0AB80BCAE28F}" type="datetimeFigureOut">
              <a:rPr lang="en-US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DCCA79-F443-40E2-BBC7-8BE0AE34F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89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vmzWOuFWKM&amp;feature=related" TargetMode="External"/><Relationship Id="rId2" Type="http://schemas.openxmlformats.org/officeDocument/2006/relationships/hyperlink" Target="http://www.youtube.com/watch?v=2Oc7LWNHgm4&amp;feature=related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youtube.com/watch?v=kfxeOP4ILbA&amp;feature=relate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WsJcg-g1pg" TargetMode="External"/><Relationship Id="rId2" Type="http://schemas.openxmlformats.org/officeDocument/2006/relationships/hyperlink" Target="http://www.youtube.com/watch?v=IHWeuQyFouo&amp;feature=list_related&amp;playnext=1&amp;list=MLGxdCwVVULXddklmvdOPrEiq6YQDt3CS9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pic>
        <p:nvPicPr>
          <p:cNvPr id="12291" name="Picture 2" descr="C:\Users\George\Pictures\Spts Med Class\mets_may15_0126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0386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8862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46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/>
              <a:t>Defibrillation</a:t>
            </a:r>
            <a:r>
              <a:rPr lang="en-US" sz="360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Re-establishing a normal effective heart rhythm in an individual who is in cardiac arrest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2530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8862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46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Atherosclerosis</a:t>
            </a:r>
            <a:r>
              <a:rPr lang="en-US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Build up of fatty substance on the inner walls of the arteries caused by Cholesterol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A cause of cardiovascular disease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3554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200" b="1" smtClean="0">
                <a:solidFill>
                  <a:schemeClr val="tx2"/>
                </a:solidFill>
              </a:rPr>
              <a:t>Heart disease is the leading cause of death in the United States in both men and women!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3200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b="1" smtClean="0">
                <a:solidFill>
                  <a:schemeClr val="tx2"/>
                </a:solidFill>
              </a:rPr>
              <a:t>Taking steps to prevent heart disease is one of the most important things you can do for your health.</a:t>
            </a:r>
            <a:endParaRPr lang="en-US" sz="25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4578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505200"/>
          </a:xfrm>
        </p:spPr>
        <p:txBody>
          <a:bodyPr lIns="45720" rIns="45720"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900" b="1" smtClean="0">
                <a:solidFill>
                  <a:schemeClr val="tx2"/>
                </a:solidFill>
              </a:rPr>
              <a:t>Get into groups of 3 and brainstorm</a:t>
            </a:r>
            <a:r>
              <a:rPr lang="en-US" sz="390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500" smtClean="0">
                <a:solidFill>
                  <a:schemeClr val="tx2"/>
                </a:solidFill>
              </a:rPr>
              <a:t>What are the causes of Cardiovascular  Disease.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500" smtClean="0">
                <a:solidFill>
                  <a:schemeClr val="tx2"/>
                </a:solidFill>
              </a:rPr>
              <a:t>What are the Lifestyle factors that influence Cardiovascular Disease?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9624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Causes of Cardiovascular Disease: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Heredity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Age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High Cholesterol levels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High Blood pressure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8862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Lifestyle Factors that influence Cardiovascular Disease</a:t>
            </a:r>
            <a:r>
              <a:rPr lang="en-US" sz="360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Diet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Smoking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Exercise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Weight control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Drugs and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Cardiac Emergencies- Lifestyle</a:t>
            </a:r>
            <a:endParaRPr lang="en-US" sz="4400" dirty="0"/>
          </a:p>
        </p:txBody>
      </p:sp>
      <p:sp>
        <p:nvSpPr>
          <p:cNvPr id="27650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5052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27651" name="Picture 2" descr="C:\Users\George\Pictures\Spts Med Class\beer-gut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19400"/>
            <a:ext cx="19351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George\AppData\Local\Microsoft\Windows\Temporary Internet Files\Content.IE5\MPYI6FMR\MP90044276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09800"/>
            <a:ext cx="28622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George\AppData\Local\Microsoft\Windows\Temporary Internet Files\Content.IE5\MPYI6FMR\MC90011249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226853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George\AppData\Local\Microsoft\Windows\Temporary Internet Files\Content.IE5\LQWV4DXZ\MP90040238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743200"/>
            <a:ext cx="24955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52400" y="16764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Diet/weight control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200400" y="41910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Smoking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6705600" y="5867400"/>
            <a:ext cx="190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Exercise</a:t>
            </a: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3352800" y="6278563"/>
            <a:ext cx="2819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Drugs/Alcohol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8674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6482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4400" smtClean="0">
                <a:solidFill>
                  <a:schemeClr val="tx2"/>
                </a:solidFill>
              </a:rPr>
              <a:t>Learn to recognize the early signs of a heart attack and take action!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9698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4400" smtClean="0">
                <a:solidFill>
                  <a:schemeClr val="tx2"/>
                </a:solidFill>
              </a:rPr>
              <a:t>A person suffering a heart attack still has a beating heart, but due to blockage of heart blood vessels, is not working properly.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30722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900" b="1" smtClean="0">
                <a:solidFill>
                  <a:schemeClr val="tx2"/>
                </a:solidFill>
              </a:rPr>
              <a:t>In your same group of 3 brainstorm</a:t>
            </a:r>
            <a:r>
              <a:rPr lang="en-US" sz="3900" smtClean="0">
                <a:solidFill>
                  <a:schemeClr val="tx2"/>
                </a:solidFill>
              </a:rPr>
              <a:t>:</a:t>
            </a:r>
          </a:p>
          <a:p>
            <a:pPr marL="0" indent="0" eaLnBrk="1" hangingPunct="1"/>
            <a:r>
              <a:rPr lang="en-US" sz="3900" smtClean="0">
                <a:solidFill>
                  <a:schemeClr val="tx2"/>
                </a:solidFill>
              </a:rPr>
              <a:t>What are the signs &amp; symptoms of a heart attack?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648200"/>
          </a:xfrm>
        </p:spPr>
        <p:txBody>
          <a:bodyPr lIns="45720" rIns="45720"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Introduction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300" smtClean="0">
                <a:solidFill>
                  <a:schemeClr val="tx2"/>
                </a:solidFill>
              </a:rPr>
              <a:t>	</a:t>
            </a:r>
            <a:r>
              <a:rPr lang="en-US" sz="2900" smtClean="0">
                <a:solidFill>
                  <a:schemeClr val="tx2"/>
                </a:solidFill>
              </a:rPr>
              <a:t>Why is the heart so important?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900" smtClean="0">
                <a:solidFill>
                  <a:schemeClr val="tx2"/>
                </a:solidFill>
              </a:rPr>
              <a:t>	What happens when the heart 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        stops?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If the heart does not function properly a person will die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The quicker a rescuer can identify a heart related emergency, the more likely the person will survive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438400"/>
            <a:ext cx="7772400" cy="44196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bg1"/>
                </a:solidFill>
              </a:rPr>
              <a:t>Signs &amp; Symptoms of a heart attack</a:t>
            </a:r>
            <a:r>
              <a:rPr lang="en-US" sz="3600" smtClean="0">
                <a:solidFill>
                  <a:schemeClr val="bg1"/>
                </a:solidFill>
              </a:rPr>
              <a:t>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Most prominent symptom is </a:t>
            </a:r>
            <a:r>
              <a:rPr lang="en-US" sz="3200" b="1" smtClean="0">
                <a:solidFill>
                  <a:schemeClr val="tx2"/>
                </a:solidFill>
              </a:rPr>
              <a:t>persistent</a:t>
            </a:r>
            <a:r>
              <a:rPr lang="en-US" sz="3200" smtClean="0">
                <a:solidFill>
                  <a:schemeClr val="tx2"/>
                </a:solidFill>
              </a:rPr>
              <a:t> chest pain or discomfort</a:t>
            </a:r>
            <a:endParaRPr lang="en-US" sz="3200" b="1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mtClean="0">
                <a:solidFill>
                  <a:schemeClr val="tx2"/>
                </a:solidFill>
              </a:rPr>
              <a:t>	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Many victims deny that they are having a heart attack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3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5376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smtClean="0">
                <a:solidFill>
                  <a:schemeClr val="bg1"/>
                </a:solidFill>
              </a:rPr>
              <a:t>Signs &amp; Symptoms: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FF0000"/>
                </a:solidFill>
              </a:rPr>
              <a:t>Chest Discomfort and Pain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Squeezing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Tightness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Aching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Constricting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	Heavy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/>
              <a:t>      sensation</a:t>
            </a:r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pic>
        <p:nvPicPr>
          <p:cNvPr id="32771" name="Picture 3" descr="C:\Users\George\Pictures\Spts Med Class\heartattack[3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0325" y="1481138"/>
            <a:ext cx="305435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Chest Pain</a:t>
            </a:r>
          </a:p>
          <a:p>
            <a:pPr eaLnBrk="1" hangingPunct="1"/>
            <a:r>
              <a:rPr lang="en-US" sz="3200" smtClean="0"/>
              <a:t>Anything from mild discomfort to unbearable crushing sensation</a:t>
            </a:r>
          </a:p>
          <a:p>
            <a:pPr eaLnBrk="1" hangingPunct="1"/>
            <a:endParaRPr lang="en-US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pic>
        <p:nvPicPr>
          <p:cNvPr id="33795" name="Picture 2" descr="C:\Users\George\Pictures\Spts Med Class\heartattack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74863"/>
            <a:ext cx="4038600" cy="33385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Chest Pain</a:t>
            </a:r>
          </a:p>
          <a:p>
            <a:pPr eaLnBrk="1" hangingPunct="1"/>
            <a:r>
              <a:rPr lang="en-US" sz="3200" smtClean="0"/>
              <a:t>May start as pressure under the sternum</a:t>
            </a:r>
          </a:p>
          <a:p>
            <a:pPr eaLnBrk="1" hangingPunct="1"/>
            <a:r>
              <a:rPr lang="en-US" sz="3200" smtClean="0"/>
              <a:t>Can spread to neck, shoulder, arms, jaw or back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pic>
        <p:nvPicPr>
          <p:cNvPr id="34819" name="Picture 4" descr="C:\Users\George\Pictures\Spts Med Class\heartatttack_468x68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19688" y="1481138"/>
            <a:ext cx="309562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ubtitle 5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53768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600" b="1" smtClean="0"/>
              <a:t> </a:t>
            </a:r>
            <a:r>
              <a:rPr lang="en-US" sz="3600" b="1" smtClean="0">
                <a:solidFill>
                  <a:schemeClr val="bg1"/>
                </a:solidFill>
              </a:rPr>
              <a:t>Signs &amp; Symptoms</a:t>
            </a:r>
          </a:p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Sweating</a:t>
            </a:r>
          </a:p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Shortness of breath/trouble breathing</a:t>
            </a:r>
          </a:p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Nausea</a:t>
            </a:r>
          </a:p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General ill feeling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pic>
        <p:nvPicPr>
          <p:cNvPr id="35843" name="Picture 2" descr="C:\Users\George\AppData\Local\Microsoft\Windows\Temporary Internet Files\Content.IE5\LQWV4DXZ\MC90023051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7625" y="2009775"/>
            <a:ext cx="3079750" cy="34686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196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Early recognition and action of EMS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The quicker the symptoms of a heart attack are recognized, the quicker 911 can be called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The quicker a heart attack victim can receive care, the more likely they are to survive</a:t>
            </a:r>
          </a:p>
          <a:p>
            <a:pPr marL="742950" lvl="1" indent="-285750" eaLnBrk="1" hangingPunct="1"/>
            <a:endParaRPr lang="en-US" sz="320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958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Early CPR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When the heart stops the person is in cardiac arrest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CPR is the method of providing chest compressions &amp; breaths to circulate oxygenated blood to the tissues to prolong life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958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Early CPR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Used until an AED is available or further medical care can be provided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The quicker CPR is started, the better the chance of survival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196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/>
            <a:r>
              <a:rPr lang="en-US" sz="3200" smtClean="0">
                <a:solidFill>
                  <a:schemeClr val="tx2"/>
                </a:solidFill>
              </a:rPr>
              <a:t>Early AED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Needed by most victims in cardiac arrest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An electrical shock to the heart which establishes normal, effective heart rhythm again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tx2"/>
                </a:solidFill>
              </a:rPr>
              <a:t>The earlier the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Early Advance Medical Care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The quicker EMS is initiated, the quicker the victim will have access to medication &amp; advanced medical care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Provided by EMT’s &amp; paramedics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tx2"/>
                </a:solidFill>
              </a:rPr>
              <a:t>Transportation to hospital</a:t>
            </a:r>
          </a:p>
          <a:p>
            <a:pPr marL="0" indent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6482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Students will be able to: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rgbClr val="C00000"/>
                </a:solidFill>
              </a:rPr>
              <a:t>Understand how to prevent heart disease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rgbClr val="C00000"/>
                </a:solidFill>
              </a:rPr>
              <a:t>Recognize signs and symptoms of a heart attack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rgbClr val="C00000"/>
                </a:solidFill>
              </a:rPr>
              <a:t>Provide care for a heart attack victim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rgbClr val="C00000"/>
                </a:solidFill>
              </a:rPr>
              <a:t>Understand importance to each link in the Cardiac Chain of Survival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3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95800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4 links to cardiac chain of survival</a:t>
            </a:r>
          </a:p>
          <a:p>
            <a:pPr marL="0" indent="0" eaLnBrk="1" hangingPunct="1"/>
            <a:r>
              <a:rPr lang="en-US" smtClean="0">
                <a:solidFill>
                  <a:schemeClr val="tx2"/>
                </a:solidFill>
              </a:rPr>
              <a:t>Early recognition and action of EMS</a:t>
            </a:r>
          </a:p>
          <a:p>
            <a:pPr marL="0" indent="0" eaLnBrk="1" hangingPunct="1"/>
            <a:r>
              <a:rPr lang="en-US" smtClean="0">
                <a:solidFill>
                  <a:schemeClr val="tx2"/>
                </a:solidFill>
              </a:rPr>
              <a:t>Early CPR</a:t>
            </a:r>
          </a:p>
          <a:p>
            <a:pPr marL="0" indent="0" eaLnBrk="1" hangingPunct="1"/>
            <a:r>
              <a:rPr lang="en-US" smtClean="0">
                <a:solidFill>
                  <a:schemeClr val="tx2"/>
                </a:solidFill>
              </a:rPr>
              <a:t>Early AED</a:t>
            </a:r>
          </a:p>
          <a:p>
            <a:pPr marL="0" indent="0" eaLnBrk="1" hangingPunct="1"/>
            <a:r>
              <a:rPr lang="en-US" smtClean="0">
                <a:solidFill>
                  <a:schemeClr val="tx2"/>
                </a:solidFill>
              </a:rPr>
              <a:t>Early Advance Medical Care</a:t>
            </a:r>
          </a:p>
          <a:p>
            <a:pPr marL="0" indent="0" eaLnBrk="1" hangingPunct="1"/>
            <a:endParaRPr lang="en-US" smtClean="0">
              <a:solidFill>
                <a:schemeClr val="tx2"/>
              </a:solidFill>
            </a:endParaRPr>
          </a:p>
          <a:p>
            <a:pPr marL="0" indent="0" eaLnBrk="1" hangingPunct="1"/>
            <a:r>
              <a:rPr lang="en-US" smtClean="0">
                <a:solidFill>
                  <a:srgbClr val="0000CC"/>
                </a:solidFill>
              </a:rPr>
              <a:t>Each link is dependent &amp; connected to other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17410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Combination of chest compressions &amp; breaths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One cycle consists of  30 chest compressions followed by 2 ventilations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5 cycles every 2 minutes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100 chest compressions per minute</a:t>
            </a:r>
          </a:p>
          <a:p>
            <a:pPr lvl="1" eaLnBrk="1" hangingPunct="1"/>
            <a:r>
              <a:rPr lang="en-US" sz="3200" smtClean="0">
                <a:solidFill>
                  <a:schemeClr val="bg1"/>
                </a:solidFill>
              </a:rPr>
              <a:t>30 compressions in 18 seconds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3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18434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Start chest compressions ASAP and do quickly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Tune of the song “Staying Alive” or “Another One Bites the Dust”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Each breath should be about 1 second in length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Each breath should make the victim’s chest rise &amp; fall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 - Adult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folHlink"/>
                </a:solidFill>
              </a:rPr>
              <a:t>Victim must be:</a:t>
            </a:r>
            <a:r>
              <a:rPr lang="en-US" sz="36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Flat on back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On a hard surface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folHlink"/>
                </a:solidFill>
              </a:rPr>
              <a:t>Rescuer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Kneel at the side of victim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With your Gluteus maximus off your heels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/>
          </a:p>
        </p:txBody>
      </p:sp>
      <p:pic>
        <p:nvPicPr>
          <p:cNvPr id="19460" name="Picture 4" descr="C:\Users\George\Desktop\CPR Pictures\CPR2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23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 - Adult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Find the Xiphoid Process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Place 2 fingers on the Xiphoid Process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Put other hand superior to fingers on sternum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 descr="C:\Users\George\Desktop\CPR Pictures\cpr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800600" y="18288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1008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 Placement</a:t>
            </a:r>
          </a:p>
        </p:txBody>
      </p:sp>
    </p:spTree>
    <p:extLst>
      <p:ext uri="{BB962C8B-B14F-4D97-AF65-F5344CB8AC3E}">
        <p14:creationId xmlns:p14="http://schemas.microsoft.com/office/powerpoint/2010/main" val="21621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 - Adult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bg1"/>
                </a:solidFill>
              </a:rPr>
              <a:t>Bottom hand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Heel of hand on sternum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Place other hand on top of bottom hand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Keep fingers off chest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bg1"/>
                </a:solidFill>
              </a:rPr>
              <a:t>Interlock fingers</a:t>
            </a:r>
          </a:p>
          <a:p>
            <a:pPr eaLnBrk="1" hangingPunct="1">
              <a:buFont typeface="Wingdings 2" pitchFamily="18" charset="2"/>
              <a:buNone/>
            </a:pPr>
            <a:endParaRPr lang="en-US" sz="32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3200" smtClean="0">
              <a:solidFill>
                <a:schemeClr val="bg1"/>
              </a:solidFill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2" descr="C:\Users\George\Desktop\CPR Pictures\Show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267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76800" y="2286000"/>
            <a:ext cx="358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1008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 Placement</a:t>
            </a:r>
          </a:p>
        </p:txBody>
      </p:sp>
    </p:spTree>
    <p:extLst>
      <p:ext uri="{BB962C8B-B14F-4D97-AF65-F5344CB8AC3E}">
        <p14:creationId xmlns:p14="http://schemas.microsoft.com/office/powerpoint/2010/main" val="35876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Elbows locked out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Shoulders directly over the Victim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Rock at the Hips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 descr="C:\Users\George\Desktop\CPR Pictures\j0422282-cp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66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 - Adult</a:t>
            </a:r>
            <a:endParaRPr lang="en-US" sz="7200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chemeClr val="folHlink"/>
                </a:solidFill>
              </a:rPr>
              <a:t>Adult CPR: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2 hands over lower half of sternum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Compress victim’s chest 1 1/2 “ – 2” 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Breathe until chest rises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bg1"/>
                </a:solidFill>
              </a:rPr>
              <a:t>About 1 second per breath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30 compressions : 2 breaths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30 compressions per 18 seconds</a:t>
            </a:r>
          </a:p>
          <a:p>
            <a:pPr marL="742950" lvl="1" indent="-285750" eaLnBrk="1" hangingPunct="1"/>
            <a:r>
              <a:rPr lang="en-US" sz="3200" smtClean="0">
                <a:solidFill>
                  <a:schemeClr val="bg1"/>
                </a:solidFill>
              </a:rPr>
              <a:t>100 compressions per minute</a:t>
            </a:r>
          </a:p>
        </p:txBody>
      </p:sp>
    </p:spTree>
    <p:extLst>
      <p:ext uri="{BB962C8B-B14F-4D97-AF65-F5344CB8AC3E}">
        <p14:creationId xmlns:p14="http://schemas.microsoft.com/office/powerpoint/2010/main" val="21383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6575" y="158750"/>
            <a:ext cx="7851648" cy="1143000"/>
          </a:xfrm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60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Child and Infant CPR</a:t>
            </a:r>
            <a:endParaRPr lang="en-US" sz="560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533400" y="1600200"/>
            <a:ext cx="7854950" cy="5257800"/>
          </a:xfrm>
        </p:spPr>
        <p:txBody>
          <a:bodyPr lIns="0" rIns="18288"/>
          <a:lstStyle/>
          <a:p>
            <a:pPr marL="0" indent="0">
              <a:buFont typeface="Wingdings 2" pitchFamily="18" charset="2"/>
              <a:buNone/>
            </a:pPr>
            <a:r>
              <a:rPr lang="en-US" sz="3600" smtClean="0">
                <a:solidFill>
                  <a:schemeClr val="folHlink"/>
                </a:solidFill>
              </a:rPr>
              <a:t>Child CPR:</a:t>
            </a:r>
            <a:r>
              <a:rPr lang="en-US" smtClean="0">
                <a:solidFill>
                  <a:srgbClr val="FFC000"/>
                </a:solidFill>
              </a:rPr>
              <a:t> </a:t>
            </a:r>
          </a:p>
          <a:p>
            <a:pPr marL="0" indent="0"/>
            <a:r>
              <a:rPr lang="en-US" sz="3200" smtClean="0"/>
              <a:t> </a:t>
            </a:r>
            <a:r>
              <a:rPr lang="en-US" sz="3200" smtClean="0">
                <a:solidFill>
                  <a:schemeClr val="bg1"/>
                </a:solidFill>
              </a:rPr>
              <a:t>1 or 2 hands on lower half of sternum</a:t>
            </a:r>
          </a:p>
          <a:p>
            <a:pPr marL="0" indent="0"/>
            <a:r>
              <a:rPr lang="en-US" sz="3200" smtClean="0">
                <a:solidFill>
                  <a:schemeClr val="bg1"/>
                </a:solidFill>
              </a:rPr>
              <a:t> Compress victim’s chest 1-1 ½ inches</a:t>
            </a:r>
          </a:p>
          <a:p>
            <a:pPr marL="0" indent="0"/>
            <a:r>
              <a:rPr lang="en-US" sz="3200" smtClean="0">
                <a:solidFill>
                  <a:schemeClr val="bg1"/>
                </a:solidFill>
              </a:rPr>
              <a:t> Breathe until chest rises</a:t>
            </a:r>
          </a:p>
          <a:p>
            <a:pPr marL="742950" lvl="1" indent="-285750"/>
            <a:r>
              <a:rPr lang="en-US" sz="2800" smtClean="0">
                <a:solidFill>
                  <a:schemeClr val="bg1"/>
                </a:solidFill>
              </a:rPr>
              <a:t>	</a:t>
            </a:r>
            <a:r>
              <a:rPr lang="en-US" sz="3200" smtClean="0">
                <a:solidFill>
                  <a:schemeClr val="bg1"/>
                </a:solidFill>
              </a:rPr>
              <a:t>About 1 second per breath</a:t>
            </a:r>
          </a:p>
          <a:p>
            <a:pPr marL="0" indent="0"/>
            <a:r>
              <a:rPr lang="en-US" sz="3200" smtClean="0">
                <a:solidFill>
                  <a:schemeClr val="bg1"/>
                </a:solidFill>
              </a:rPr>
              <a:t> 30 compressions : 2 breaths</a:t>
            </a:r>
          </a:p>
          <a:p>
            <a:pPr marL="0" indent="0"/>
            <a:r>
              <a:rPr lang="en-US" sz="3200" smtClean="0">
                <a:solidFill>
                  <a:schemeClr val="bg1"/>
                </a:solidFill>
              </a:rPr>
              <a:t> 30 compressions per 18 seconds</a:t>
            </a:r>
          </a:p>
          <a:p>
            <a:pPr marL="742950" lvl="1" indent="-285750"/>
            <a:r>
              <a:rPr lang="en-US" sz="3200" smtClean="0">
                <a:solidFill>
                  <a:schemeClr val="bg1"/>
                </a:solidFill>
              </a:rPr>
              <a:t>100 compressions per minute</a:t>
            </a:r>
            <a:r>
              <a:rPr lang="en-US" smtClean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9111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6575" y="158750"/>
            <a:ext cx="7851648" cy="1143000"/>
          </a:xfrm>
        </p:spPr>
        <p:txBody>
          <a:bodyPr lIns="0" tIns="0" rIns="18288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60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Child and Infant CPR</a:t>
            </a:r>
            <a:endParaRPr lang="en-US" sz="560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533400" y="1524000"/>
            <a:ext cx="7854950" cy="5029200"/>
          </a:xfrm>
        </p:spPr>
        <p:txBody>
          <a:bodyPr lIns="0" rIns="18288"/>
          <a:lstStyle/>
          <a:p>
            <a:pPr marL="0" indent="0">
              <a:lnSpc>
                <a:spcPct val="90000"/>
              </a:lnSpc>
            </a:pPr>
            <a:r>
              <a:rPr lang="en-US" sz="3600" smtClean="0"/>
              <a:t> </a:t>
            </a:r>
            <a:r>
              <a:rPr lang="en-US" sz="3600" smtClean="0">
                <a:solidFill>
                  <a:schemeClr val="folHlink"/>
                </a:solidFill>
              </a:rPr>
              <a:t>Infant CPR:</a:t>
            </a:r>
            <a:endParaRPr lang="en-US" sz="4100" smtClean="0">
              <a:solidFill>
                <a:schemeClr val="folHlink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en-US" sz="3000" smtClean="0">
                <a:solidFill>
                  <a:schemeClr val="bg1"/>
                </a:solidFill>
              </a:rPr>
              <a:t>  </a:t>
            </a:r>
            <a:r>
              <a:rPr lang="en-US" sz="3200" smtClean="0">
                <a:solidFill>
                  <a:schemeClr val="bg1"/>
                </a:solidFill>
              </a:rPr>
              <a:t>2 or 3 fingers just below nipple line</a:t>
            </a:r>
          </a:p>
          <a:p>
            <a:pPr marL="0" indent="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 Compress victim’s chest ½ - 1 inch</a:t>
            </a:r>
          </a:p>
          <a:p>
            <a:pPr marL="0" indent="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 Breathe until chest rises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About 1 second per breath </a:t>
            </a:r>
          </a:p>
          <a:p>
            <a:pPr marL="0" indent="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 30 compressions : 2 breaths	</a:t>
            </a:r>
          </a:p>
          <a:p>
            <a:pPr marL="0" indent="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 30 compressions per 18 seconds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3200" smtClean="0">
                <a:solidFill>
                  <a:schemeClr val="bg1"/>
                </a:solidFill>
              </a:rPr>
              <a:t>100 compressions per minute</a:t>
            </a:r>
          </a:p>
          <a:p>
            <a:pPr marL="0" indent="0">
              <a:lnSpc>
                <a:spcPct val="90000"/>
              </a:lnSpc>
            </a:pPr>
            <a:endParaRPr lang="en-US" sz="3000" smtClean="0"/>
          </a:p>
          <a:p>
            <a:pPr marL="0" indent="0">
              <a:lnSpc>
                <a:spcPct val="90000"/>
              </a:lnSpc>
            </a:pPr>
            <a:endParaRPr lang="en-US" sz="3000" smtClean="0">
              <a:latin typeface="AR DARLING"/>
            </a:endParaRPr>
          </a:p>
        </p:txBody>
      </p:sp>
    </p:spTree>
    <p:extLst>
      <p:ext uri="{BB962C8B-B14F-4D97-AF65-F5344CB8AC3E}">
        <p14:creationId xmlns:p14="http://schemas.microsoft.com/office/powerpoint/2010/main" val="29163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2672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50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Cardiovascular/Heart Disease</a:t>
            </a:r>
            <a:r>
              <a:rPr lang="en-US" sz="3300" b="1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500" smtClean="0">
                <a:solidFill>
                  <a:schemeClr val="tx2"/>
                </a:solidFill>
              </a:rPr>
              <a:t>Leading cause of death in the United States. Caused by lifestyle factors and/or genetics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5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229600" cy="1752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When do you Stop</a:t>
            </a:r>
            <a:endParaRPr lang="en-US" sz="72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4038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</a:rPr>
              <a:t>Victim Shows signs of life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</a:rPr>
              <a:t>Scene becomes unsafe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</a:rPr>
              <a:t>AED is ready to use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</a:rPr>
              <a:t>Another trained person can take over or EMS arrives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z="3600" smtClean="0">
                <a:solidFill>
                  <a:schemeClr val="bg1"/>
                </a:solidFill>
              </a:rPr>
              <a:t>Rescuer is too physically exhausted to continue</a:t>
            </a:r>
          </a:p>
          <a:p>
            <a:pPr algn="l" eaLnBrk="1" hangingPunct="1">
              <a:lnSpc>
                <a:spcPct val="90000"/>
              </a:lnSpc>
            </a:pPr>
            <a:endParaRPr lang="en-US" sz="3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27650" name="Content Placeholder 4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FF0000"/>
                </a:solidFill>
              </a:rPr>
              <a:t>Check</a:t>
            </a:r>
            <a:r>
              <a:rPr lang="en-US" sz="3200" smtClean="0">
                <a:solidFill>
                  <a:schemeClr val="bg1"/>
                </a:solidFill>
              </a:rPr>
              <a:t> Scene</a:t>
            </a:r>
            <a:r>
              <a:rPr lang="en-US" sz="3600" smtClean="0">
                <a:solidFill>
                  <a:schemeClr val="bg1"/>
                </a:solidFill>
              </a:rPr>
              <a:t>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chemeClr val="bg1"/>
                </a:solidFill>
              </a:rPr>
              <a:t>	Safe – Unsafe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FF0000"/>
                </a:solidFill>
              </a:rPr>
              <a:t>Check</a:t>
            </a:r>
            <a:r>
              <a:rPr lang="en-US" sz="3200" smtClean="0">
                <a:solidFill>
                  <a:schemeClr val="bg1"/>
                </a:solidFill>
              </a:rPr>
              <a:t> Victim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chemeClr val="bg1"/>
                </a:solidFill>
              </a:rPr>
              <a:t>	Consciousness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chemeClr val="bg1"/>
                </a:solidFill>
              </a:rPr>
              <a:t>	Airway – Open - head tilt, chin lift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chemeClr val="bg1"/>
                </a:solidFill>
              </a:rPr>
              <a:t>	Breathing – Look-Listen-Feel – 10 sec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chemeClr val="bg1"/>
                </a:solidFill>
              </a:rPr>
              <a:t>	Circulation – Pulse – carotid/brachial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FF0000"/>
                </a:solidFill>
              </a:rPr>
              <a:t>Call</a:t>
            </a:r>
            <a:r>
              <a:rPr lang="en-US" sz="3200" smtClean="0">
                <a:solidFill>
                  <a:schemeClr val="bg1"/>
                </a:solidFill>
              </a:rPr>
              <a:t> 911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solidFill>
                  <a:srgbClr val="FF0000"/>
                </a:solidFill>
              </a:rPr>
              <a:t>Care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27651" name="Picture 4" descr="accident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01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91956" y="492353"/>
            <a:ext cx="5758501" cy="7997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28674" name="Rectangle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400" smtClean="0"/>
          </a:p>
        </p:txBody>
      </p:sp>
      <p:sp>
        <p:nvSpPr>
          <p:cNvPr id="2867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600" smtClean="0">
                <a:solidFill>
                  <a:srgbClr val="FF0000"/>
                </a:solidFill>
              </a:rPr>
              <a:t>Care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Give 2 rescue breaths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Give 30 chest compressions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	</a:t>
            </a:r>
            <a:r>
              <a:rPr lang="en-US" sz="3200" smtClean="0">
                <a:solidFill>
                  <a:schemeClr val="bg1"/>
                </a:solidFill>
              </a:rPr>
              <a:t>Complete 5 cycles (2 minutes)</a:t>
            </a:r>
          </a:p>
          <a:p>
            <a:pPr lvl="1" eaLnBrk="1" hangingPunct="1"/>
            <a:r>
              <a:rPr lang="en-US" sz="3200" smtClean="0">
                <a:solidFill>
                  <a:schemeClr val="bg1"/>
                </a:solidFill>
              </a:rPr>
              <a:t>Re-Check ABC’s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	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  <p:pic>
        <p:nvPicPr>
          <p:cNvPr id="28676" name="Picture 7" descr="compression breath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0367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4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91956" y="492353"/>
            <a:ext cx="5758501" cy="7997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30722" name="Rectangle 6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r>
              <a:rPr lang="en-US" sz="2400" smtClean="0"/>
              <a:t>*CPR – Adult - 1:00 - </a:t>
            </a:r>
            <a:r>
              <a:rPr lang="en-US" sz="2400" smtClean="0">
                <a:hlinkClick r:id="rId2"/>
              </a:rPr>
              <a:t>http://www.youtube.com/watch?v=2Oc7LWNHgm4&amp;feature=related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*CPR – Child – :54 - </a:t>
            </a:r>
            <a:r>
              <a:rPr lang="en-US" sz="2400" smtClean="0">
                <a:hlinkClick r:id="rId3"/>
              </a:rPr>
              <a:t>http://www.youtube.com/watch?v=SvmzWOuFWKM&amp;feature=related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*CPR – Infant – :40 - </a:t>
            </a:r>
            <a:r>
              <a:rPr lang="en-US" sz="2400" smtClean="0">
                <a:hlinkClick r:id="rId4"/>
              </a:rPr>
              <a:t>http://www.youtube.com/watch?v=kfxeOP4ILbA&amp;feature=related</a:t>
            </a:r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30723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4958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36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	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3174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400" smtClean="0">
                <a:solidFill>
                  <a:schemeClr val="bg1"/>
                </a:solidFill>
              </a:rPr>
              <a:t>Get with your partner and perform CPR on the manikins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3400" smtClean="0">
                <a:solidFill>
                  <a:schemeClr val="bg1"/>
                </a:solidFill>
              </a:rPr>
              <a:t>Remember to use breathing barriers and clean the manikins between users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3400" smtClean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/>
          </a:p>
        </p:txBody>
      </p:sp>
      <p:pic>
        <p:nvPicPr>
          <p:cNvPr id="31748" name="Picture 2" descr="C:\Users\George\Desktop\CPR Pictures\CPR[1]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4732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1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691956" y="492353"/>
            <a:ext cx="5758501" cy="7997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/>
              <a:t>CPR</a:t>
            </a:r>
            <a:endParaRPr lang="en-US" sz="7200" dirty="0"/>
          </a:p>
        </p:txBody>
      </p:sp>
      <p:sp>
        <p:nvSpPr>
          <p:cNvPr id="29698" name="Rectangle 6"/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r>
              <a:rPr lang="en-US" sz="2400" dirty="0" err="1" smtClean="0"/>
              <a:t>Stayin</a:t>
            </a:r>
            <a:r>
              <a:rPr lang="en-US" sz="2400" dirty="0" smtClean="0"/>
              <a:t> Alive - Bee Gees - video - 3:55 - </a:t>
            </a:r>
            <a:r>
              <a:rPr lang="en-US" sz="2400" dirty="0" smtClean="0">
                <a:hlinkClick r:id="rId2"/>
              </a:rPr>
              <a:t>http://www.youtube.com/watch?v=IHWeuQyFouo&amp;feature=list_related&amp;playnext=1&amp;list=MLGxdCwVVULXddklmvdOPrEiq6YQDt3CS9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Another One Bites the Dust - Queen - lyrics - 3:36 - </a:t>
            </a:r>
            <a:r>
              <a:rPr lang="en-US" sz="2400" dirty="0" smtClean="0">
                <a:hlinkClick r:id="rId3"/>
              </a:rPr>
              <a:t>http://www.youtube.com/watch?v=CWsJcg-g1pg</a:t>
            </a:r>
            <a:endParaRPr lang="en-US" sz="2400" dirty="0" smtClean="0"/>
          </a:p>
        </p:txBody>
      </p:sp>
      <p:sp>
        <p:nvSpPr>
          <p:cNvPr id="29699" name="Content Placeholder 4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4958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360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smtClean="0">
                <a:solidFill>
                  <a:schemeClr val="bg1"/>
                </a:solidFill>
              </a:rPr>
              <a:t>	</a:t>
            </a:r>
            <a:endParaRPr lang="en-US" smtClean="0">
              <a:solidFill>
                <a:srgbClr val="FF0000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smtClean="0">
              <a:solidFill>
                <a:schemeClr val="bg1"/>
              </a:solidFill>
            </a:endParaRPr>
          </a:p>
          <a:p>
            <a:pPr lvl="1" eaLnBrk="1" hangingPunct="1">
              <a:buFont typeface="Wingdings 2" pitchFamily="18" charset="2"/>
              <a:buNone/>
            </a:pPr>
            <a:endParaRPr lang="en-US" sz="28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4196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46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Cardiac Chain of Survival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Early recognition/care of heart attack symptoms, and early access to advance medical care. These steps increase the chance of a victim’s survival.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3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17410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54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Heart attack</a:t>
            </a:r>
            <a:endParaRPr lang="en-US" sz="360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smtClean="0">
                <a:solidFill>
                  <a:schemeClr val="tx2"/>
                </a:solidFill>
              </a:rPr>
              <a:t>Heart muscle is damaged from a lack of oxygen &amp; blood supply due to disease or trauma</a:t>
            </a:r>
            <a:r>
              <a:rPr lang="en-US" sz="4000" b="1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000" b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3434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5400" dirty="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dirty="0" smtClean="0">
                <a:solidFill>
                  <a:schemeClr val="tx2"/>
                </a:solidFill>
              </a:rPr>
              <a:t>Cardiac Arrest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Heart stops beating effectively and blood is no longer circulating.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42672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46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>
                <a:solidFill>
                  <a:schemeClr val="tx2"/>
                </a:solidFill>
              </a:rPr>
              <a:t>CPR-CardioPulmonary Resuscitation</a:t>
            </a:r>
            <a:endParaRPr lang="en-US" sz="360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A combination of chest compressions and breaths to provide oxygen to the tissues when the heart is unable to do so.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533401"/>
            <a:ext cx="7772400" cy="1295399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Cardiac Emergencies</a:t>
            </a:r>
            <a:endParaRPr lang="en-US" sz="5400" dirty="0"/>
          </a:p>
        </p:txBody>
      </p:sp>
      <p:sp>
        <p:nvSpPr>
          <p:cNvPr id="21506" name="Subtitle 5"/>
          <p:cNvSpPr>
            <a:spLocks noGrp="1"/>
          </p:cNvSpPr>
          <p:nvPr>
            <p:ph type="subTitle" idx="4294967295"/>
          </p:nvPr>
        </p:nvSpPr>
        <p:spPr>
          <a:xfrm>
            <a:off x="685800" y="2209800"/>
            <a:ext cx="7772400" cy="3886200"/>
          </a:xfrm>
        </p:spPr>
        <p:txBody>
          <a:bodyPr lIns="45720" rIns="45720"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en-US" sz="4600" smtClean="0">
                <a:solidFill>
                  <a:schemeClr val="tx2"/>
                </a:solidFill>
              </a:rPr>
              <a:t>Terminology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600" b="1" smtClean="0"/>
              <a:t>AED</a:t>
            </a:r>
            <a:endParaRPr lang="en-US" sz="3600" smtClean="0">
              <a:solidFill>
                <a:schemeClr val="tx2"/>
              </a:solidFill>
            </a:endParaRP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Automated external defibrillator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3200" smtClean="0">
                <a:solidFill>
                  <a:schemeClr val="tx2"/>
                </a:solidFill>
              </a:rPr>
              <a:t>Delivers an electric shock to the heart (defibrillation)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46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3705</TotalTime>
  <Words>1117</Words>
  <Application>Microsoft Office PowerPoint</Application>
  <PresentationFormat>On-screen Show (4:3)</PresentationFormat>
  <Paragraphs>247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 DARLING</vt:lpstr>
      <vt:lpstr>Arial</vt:lpstr>
      <vt:lpstr>Book Antiqua</vt:lpstr>
      <vt:lpstr>Lucida Sans</vt:lpstr>
      <vt:lpstr>Lucida Sans Unicode</vt:lpstr>
      <vt:lpstr>Verdana</vt:lpstr>
      <vt:lpstr>Wingdings</vt:lpstr>
      <vt:lpstr>Wingdings 2</vt:lpstr>
      <vt:lpstr>Wingdings 3</vt:lpstr>
      <vt:lpstr>Concourse</vt:lpstr>
      <vt:lpstr>Apex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Emergencies- Lifestyle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Cardiac Emergencies</vt:lpstr>
      <vt:lpstr>CPR</vt:lpstr>
      <vt:lpstr>CPR</vt:lpstr>
      <vt:lpstr>CPR - Adult</vt:lpstr>
      <vt:lpstr>CPR - Adult</vt:lpstr>
      <vt:lpstr>CPR - Adult</vt:lpstr>
      <vt:lpstr>CPR</vt:lpstr>
      <vt:lpstr>CPR - Adult</vt:lpstr>
      <vt:lpstr>Child and Infant CPR</vt:lpstr>
      <vt:lpstr>Child and Infant CPR</vt:lpstr>
      <vt:lpstr>CPR When do you Stop</vt:lpstr>
      <vt:lpstr>CPR</vt:lpstr>
      <vt:lpstr>CPR</vt:lpstr>
      <vt:lpstr>CPR</vt:lpstr>
      <vt:lpstr>CPR</vt:lpstr>
      <vt:lpstr>CPR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Emergencies</dc:title>
  <dc:creator>Di's Laptop</dc:creator>
  <cp:lastModifiedBy>Nicholson Julia</cp:lastModifiedBy>
  <cp:revision>133</cp:revision>
  <dcterms:created xsi:type="dcterms:W3CDTF">2010-11-26T03:38:02Z</dcterms:created>
  <dcterms:modified xsi:type="dcterms:W3CDTF">2019-11-15T18:09:54Z</dcterms:modified>
</cp:coreProperties>
</file>